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2" r:id="rId6"/>
    <p:sldId id="271" r:id="rId7"/>
    <p:sldId id="305" r:id="rId8"/>
    <p:sldId id="306" r:id="rId9"/>
    <p:sldId id="272" r:id="rId10"/>
    <p:sldId id="307" r:id="rId11"/>
    <p:sldId id="308" r:id="rId12"/>
    <p:sldId id="309" r:id="rId13"/>
  </p:sldIdLst>
  <p:sldSz cx="9144000" cy="5143500" type="screen16x9"/>
  <p:notesSz cx="6858000" cy="9144000"/>
  <p:embeddedFontLst>
    <p:embeddedFont>
      <p:font typeface="Nanum Gothic" panose="020D0604000000000000" pitchFamily="34" charset="-127"/>
      <p:regular r:id="rId15"/>
      <p:bold r:id="rId16"/>
    </p:embeddedFont>
    <p:embeddedFont>
      <p:font typeface="Poppins Black" pitchFamily="2" charset="77"/>
      <p:bold r:id="rId17"/>
      <p:italic r:id="rId18"/>
      <p:boldItalic r:id="rId19"/>
    </p:embeddedFont>
    <p:embeddedFont>
      <p:font typeface="Poppins ExtraBold" pitchFamily="2" charset="77"/>
      <p:bold r:id="rId20"/>
      <p:italic r:id="rId21"/>
      <p:boldItalic r:id="rId22"/>
    </p:embeddedFont>
    <p:embeddedFont>
      <p:font typeface="Red Hat Text" panose="02010503040201060303" pitchFamily="2" charset="77"/>
      <p:regular r:id="rId23"/>
    </p:embeddedFont>
    <p:embeddedFont>
      <p:font typeface="Roboto Condensed Light" panose="02000000000000000000" pitchFamily="2" charset="0"/>
      <p:regular r:id="rId24"/>
      <p:italic r:id="rId25"/>
    </p:embeddedFont>
    <p:embeddedFont>
      <p:font typeface="Verdana Pro" panose="020B0604030504040204" pitchFamily="34" charset="0"/>
      <p:regular r:id="rId26"/>
      <p:bold r:id="rId27"/>
      <p:italic r:id="rId28"/>
      <p:boldItalic r:id="rId29"/>
    </p:embeddedFont>
    <p:embeddedFont>
      <p:font typeface="Verdana Pro Light" panose="020F0302020204030204" pitchFamily="34" charset="0"/>
      <p:regular r:id="rId30"/>
      <p:italic r:id="rId31"/>
    </p:embeddedFont>
    <p:embeddedFont>
      <p:font typeface="Verdana Pro SemiBold" panose="020F050202020403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84A5D5-1F57-474C-98EC-3F22DD3AB24C}">
  <a:tblStyle styleId="{B484A5D5-1F57-474C-98EC-3F22DD3AB24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01"/>
    <p:restoredTop sz="94694"/>
  </p:normalViewPr>
  <p:slideViewPr>
    <p:cSldViewPr snapToGrid="0">
      <p:cViewPr varScale="1">
        <p:scale>
          <a:sx n="161" d="100"/>
          <a:sy n="161" d="100"/>
        </p:scale>
        <p:origin x="872" y="200"/>
      </p:cViewPr>
      <p:guideLst>
        <p:guide pos="45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ableStyles" Target="tableStyle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F7D96"/>
                </a:solidFill>
              </a:rPr>
              <a:t>1. Table of contents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F7D96"/>
                </a:solidFill>
              </a:rPr>
              <a:t>2. Introduction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F7D96"/>
                </a:solidFill>
              </a:rPr>
              <a:t>3. Our company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F7D96"/>
                </a:solidFill>
              </a:rPr>
              <a:t>4. Our team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5. Problem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6. Them vs. us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7. Solution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8. SWOT analysis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9. Product overview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10. Our plans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11. Product demo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12. Traction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13. Case study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14. Reviews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15. Awards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16. Market size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17. Target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18. Competitors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19. Business model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20. Timing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21. Predicted growth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22. Investment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a812d3c528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a812d3c528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7860b7d359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7860b7d359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g7860b7d35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2" name="Google Shape;1112;g7860b7d35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7860b7d35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7860b7d35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a7ffdfa80a_0_1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a7ffdfa80a_0_1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a7ffdfa80a_0_1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a7ffdfa80a_0_1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1125" y="1321925"/>
            <a:ext cx="9175200" cy="2565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flipH="1">
            <a:off x="719994" y="1653000"/>
            <a:ext cx="3847200" cy="14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5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flipH="1">
            <a:off x="719994" y="3083050"/>
            <a:ext cx="3847200" cy="4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631850" y="1152475"/>
            <a:ext cx="77922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51" name="Google Shape;51;p4"/>
          <p:cNvGrpSpPr/>
          <p:nvPr/>
        </p:nvGrpSpPr>
        <p:grpSpPr>
          <a:xfrm>
            <a:off x="7323499" y="-189099"/>
            <a:ext cx="1771746" cy="1597702"/>
            <a:chOff x="905425" y="238125"/>
            <a:chExt cx="5807100" cy="5236650"/>
          </a:xfrm>
        </p:grpSpPr>
        <p:sp>
          <p:nvSpPr>
            <p:cNvPr id="52" name="Google Shape;52;p4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749575" y="1717200"/>
            <a:ext cx="3925800" cy="28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Red Hat Text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3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grpSp>
        <p:nvGrpSpPr>
          <p:cNvPr id="389" name="Google Shape;389;p13"/>
          <p:cNvGrpSpPr/>
          <p:nvPr/>
        </p:nvGrpSpPr>
        <p:grpSpPr>
          <a:xfrm>
            <a:off x="180316" y="2571745"/>
            <a:ext cx="1430869" cy="1290311"/>
            <a:chOff x="905425" y="238125"/>
            <a:chExt cx="5807100" cy="5236650"/>
          </a:xfrm>
        </p:grpSpPr>
        <p:sp>
          <p:nvSpPr>
            <p:cNvPr id="390" name="Google Shape;390;p13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3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3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3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3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3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3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3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3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" name="Google Shape;416;p13"/>
          <p:cNvGrpSpPr/>
          <p:nvPr/>
        </p:nvGrpSpPr>
        <p:grpSpPr>
          <a:xfrm>
            <a:off x="7854029" y="578796"/>
            <a:ext cx="1139934" cy="1027954"/>
            <a:chOff x="905425" y="238125"/>
            <a:chExt cx="5807100" cy="5236650"/>
          </a:xfrm>
        </p:grpSpPr>
        <p:sp>
          <p:nvSpPr>
            <p:cNvPr id="417" name="Google Shape;417;p13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3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3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3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3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13"/>
          <p:cNvSpPr/>
          <p:nvPr/>
        </p:nvSpPr>
        <p:spPr>
          <a:xfrm rot="5400000">
            <a:off x="7347100" y="-523050"/>
            <a:ext cx="891000" cy="891000"/>
          </a:xfrm>
          <a:prstGeom prst="arc">
            <a:avLst>
              <a:gd name="adj1" fmla="val 16200000"/>
              <a:gd name="adj2" fmla="val 5375690"/>
            </a:avLst>
          </a:prstGeom>
          <a:noFill/>
          <a:ln w="2286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3"/>
          <p:cNvSpPr txBox="1">
            <a:spLocks noGrp="1"/>
          </p:cNvSpPr>
          <p:nvPr>
            <p:ph type="title" idx="2" hasCustomPrompt="1"/>
          </p:nvPr>
        </p:nvSpPr>
        <p:spPr>
          <a:xfrm>
            <a:off x="733650" y="1360925"/>
            <a:ext cx="1140000" cy="12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45" name="Google Shape;445;p13"/>
          <p:cNvSpPr txBox="1">
            <a:spLocks noGrp="1"/>
          </p:cNvSpPr>
          <p:nvPr>
            <p:ph type="subTitle" idx="1"/>
          </p:nvPr>
        </p:nvSpPr>
        <p:spPr>
          <a:xfrm>
            <a:off x="1837139" y="2204125"/>
            <a:ext cx="2623800" cy="7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3"/>
          <p:cNvSpPr txBox="1">
            <a:spLocks noGrp="1"/>
          </p:cNvSpPr>
          <p:nvPr>
            <p:ph type="subTitle" idx="3"/>
          </p:nvPr>
        </p:nvSpPr>
        <p:spPr>
          <a:xfrm>
            <a:off x="1948150" y="1752750"/>
            <a:ext cx="2321700" cy="467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47" name="Google Shape;447;p13"/>
          <p:cNvSpPr txBox="1">
            <a:spLocks noGrp="1"/>
          </p:cNvSpPr>
          <p:nvPr>
            <p:ph type="title" idx="4" hasCustomPrompt="1"/>
          </p:nvPr>
        </p:nvSpPr>
        <p:spPr>
          <a:xfrm>
            <a:off x="4801524" y="1360925"/>
            <a:ext cx="1140000" cy="12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48" name="Google Shape;448;p13"/>
          <p:cNvSpPr txBox="1">
            <a:spLocks noGrp="1"/>
          </p:cNvSpPr>
          <p:nvPr>
            <p:ph type="subTitle" idx="5"/>
          </p:nvPr>
        </p:nvSpPr>
        <p:spPr>
          <a:xfrm>
            <a:off x="5929414" y="2204125"/>
            <a:ext cx="2623800" cy="7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13"/>
          <p:cNvSpPr txBox="1">
            <a:spLocks noGrp="1"/>
          </p:cNvSpPr>
          <p:nvPr>
            <p:ph type="subTitle" idx="6"/>
          </p:nvPr>
        </p:nvSpPr>
        <p:spPr>
          <a:xfrm>
            <a:off x="6040425" y="1752750"/>
            <a:ext cx="2321700" cy="467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title" idx="7" hasCustomPrompt="1"/>
          </p:nvPr>
        </p:nvSpPr>
        <p:spPr>
          <a:xfrm>
            <a:off x="733650" y="3161200"/>
            <a:ext cx="1140000" cy="12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8"/>
          </p:nvPr>
        </p:nvSpPr>
        <p:spPr>
          <a:xfrm>
            <a:off x="1837139" y="4004400"/>
            <a:ext cx="2623800" cy="7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subTitle" idx="9"/>
          </p:nvPr>
        </p:nvSpPr>
        <p:spPr>
          <a:xfrm>
            <a:off x="1948150" y="3553000"/>
            <a:ext cx="2321700" cy="467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title" idx="13" hasCustomPrompt="1"/>
          </p:nvPr>
        </p:nvSpPr>
        <p:spPr>
          <a:xfrm>
            <a:off x="4801524" y="3161200"/>
            <a:ext cx="1140000" cy="12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54" name="Google Shape;454;p13"/>
          <p:cNvSpPr txBox="1">
            <a:spLocks noGrp="1"/>
          </p:cNvSpPr>
          <p:nvPr>
            <p:ph type="subTitle" idx="14"/>
          </p:nvPr>
        </p:nvSpPr>
        <p:spPr>
          <a:xfrm>
            <a:off x="5929414" y="4004400"/>
            <a:ext cx="2623800" cy="7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13"/>
          <p:cNvSpPr txBox="1">
            <a:spLocks noGrp="1"/>
          </p:cNvSpPr>
          <p:nvPr>
            <p:ph type="subTitle" idx="15"/>
          </p:nvPr>
        </p:nvSpPr>
        <p:spPr>
          <a:xfrm>
            <a:off x="6040425" y="3553000"/>
            <a:ext cx="2321700" cy="467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4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459" name="Google Shape;459;p14"/>
          <p:cNvSpPr txBox="1">
            <a:spLocks noGrp="1"/>
          </p:cNvSpPr>
          <p:nvPr>
            <p:ph type="subTitle" idx="1"/>
          </p:nvPr>
        </p:nvSpPr>
        <p:spPr>
          <a:xfrm>
            <a:off x="734525" y="3624000"/>
            <a:ext cx="25014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14"/>
          <p:cNvSpPr txBox="1">
            <a:spLocks noGrp="1"/>
          </p:cNvSpPr>
          <p:nvPr>
            <p:ph type="subTitle" idx="2"/>
          </p:nvPr>
        </p:nvSpPr>
        <p:spPr>
          <a:xfrm>
            <a:off x="3321300" y="3624000"/>
            <a:ext cx="25014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1" name="Google Shape;461;p14"/>
          <p:cNvSpPr txBox="1">
            <a:spLocks noGrp="1"/>
          </p:cNvSpPr>
          <p:nvPr>
            <p:ph type="subTitle" idx="3"/>
          </p:nvPr>
        </p:nvSpPr>
        <p:spPr>
          <a:xfrm>
            <a:off x="5908075" y="3624000"/>
            <a:ext cx="25014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14"/>
          <p:cNvSpPr txBox="1">
            <a:spLocks noGrp="1"/>
          </p:cNvSpPr>
          <p:nvPr>
            <p:ph type="subTitle" idx="4"/>
          </p:nvPr>
        </p:nvSpPr>
        <p:spPr>
          <a:xfrm>
            <a:off x="734525" y="2973450"/>
            <a:ext cx="2501400" cy="5085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63" name="Google Shape;463;p14"/>
          <p:cNvSpPr txBox="1">
            <a:spLocks noGrp="1"/>
          </p:cNvSpPr>
          <p:nvPr>
            <p:ph type="subTitle" idx="5"/>
          </p:nvPr>
        </p:nvSpPr>
        <p:spPr>
          <a:xfrm>
            <a:off x="3321300" y="2973450"/>
            <a:ext cx="2501400" cy="5085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64" name="Google Shape;464;p14"/>
          <p:cNvSpPr txBox="1">
            <a:spLocks noGrp="1"/>
          </p:cNvSpPr>
          <p:nvPr>
            <p:ph type="subTitle" idx="6"/>
          </p:nvPr>
        </p:nvSpPr>
        <p:spPr>
          <a:xfrm>
            <a:off x="5908075" y="2973450"/>
            <a:ext cx="2501400" cy="5085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grpSp>
        <p:nvGrpSpPr>
          <p:cNvPr id="465" name="Google Shape;465;p14"/>
          <p:cNvGrpSpPr/>
          <p:nvPr/>
        </p:nvGrpSpPr>
        <p:grpSpPr>
          <a:xfrm>
            <a:off x="-210212" y="4489567"/>
            <a:ext cx="1006951" cy="908035"/>
            <a:chOff x="905425" y="238125"/>
            <a:chExt cx="5807100" cy="5236650"/>
          </a:xfrm>
        </p:grpSpPr>
        <p:sp>
          <p:nvSpPr>
            <p:cNvPr id="466" name="Google Shape;466;p14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4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4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4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4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4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4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4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4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4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4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4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4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4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4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4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4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4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14"/>
          <p:cNvGrpSpPr/>
          <p:nvPr/>
        </p:nvGrpSpPr>
        <p:grpSpPr>
          <a:xfrm>
            <a:off x="7008963" y="637671"/>
            <a:ext cx="1637021" cy="1476212"/>
            <a:chOff x="905425" y="238125"/>
            <a:chExt cx="5807100" cy="5236650"/>
          </a:xfrm>
        </p:grpSpPr>
        <p:sp>
          <p:nvSpPr>
            <p:cNvPr id="493" name="Google Shape;493;p14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4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4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4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4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4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4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4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4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4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4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4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4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4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4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4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4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4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4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4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4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4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4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"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○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■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○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■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○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■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8" r:id="rId5"/>
    <p:sldLayoutId id="2147483659" r:id="rId6"/>
    <p:sldLayoutId id="2147483660" r:id="rId7"/>
    <p:sldLayoutId id="214748367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spotify.com/documentation/web-api/reference/#category-search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hyperlink" Target="https://developer.spotify.com/documentation/web-api/reference/#category-albums" TargetMode="Externa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thesportsdb.com/api/v1/json/1/searchplayers.php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0"/>
          <p:cNvSpPr txBox="1">
            <a:spLocks noGrp="1"/>
          </p:cNvSpPr>
          <p:nvPr>
            <p:ph type="ctrTitle"/>
          </p:nvPr>
        </p:nvSpPr>
        <p:spPr>
          <a:xfrm flipH="1">
            <a:off x="737446" y="2016860"/>
            <a:ext cx="3847200" cy="719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rgbClr val="FEFF00"/>
                </a:solidFill>
                <a:latin typeface="Verdana Pro" panose="020B0604030504040204" pitchFamily="34" charset="0"/>
              </a:rPr>
              <a:t>MHW3</a:t>
            </a:r>
            <a:endParaRPr b="1" dirty="0">
              <a:solidFill>
                <a:srgbClr val="FEFF00"/>
              </a:solidFill>
              <a:latin typeface="Verdana Pro" panose="020B0604030504040204" pitchFamily="34" charset="0"/>
            </a:endParaRPr>
          </a:p>
        </p:txBody>
      </p:sp>
      <p:sp>
        <p:nvSpPr>
          <p:cNvPr id="933" name="Google Shape;933;p30"/>
          <p:cNvSpPr txBox="1">
            <a:spLocks noGrp="1"/>
          </p:cNvSpPr>
          <p:nvPr>
            <p:ph type="subTitle" idx="1"/>
          </p:nvPr>
        </p:nvSpPr>
        <p:spPr>
          <a:xfrm flipH="1">
            <a:off x="737446" y="2662296"/>
            <a:ext cx="3847200" cy="6768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Verdana Pro Light" panose="020B0304030504040204" pitchFamily="34" charset="0"/>
              </a:rPr>
              <a:t>Giorgia Rumore Pagano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Verdana Pro Light" panose="020B0304030504040204" pitchFamily="34" charset="0"/>
              </a:rPr>
              <a:t>O46002229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Verdana Pro Light" panose="020B0304030504040204" pitchFamily="34" charset="0"/>
              </a:rPr>
              <a:t>26/04/2021</a:t>
            </a:r>
            <a:endParaRPr dirty="0">
              <a:latin typeface="Verdana Pro Light" panose="020B0304030504040204" pitchFamily="34" charset="0"/>
            </a:endParaRPr>
          </a:p>
        </p:txBody>
      </p:sp>
      <p:pic>
        <p:nvPicPr>
          <p:cNvPr id="934" name="Google Shape;934;p30"/>
          <p:cNvPicPr preferRelativeResize="0"/>
          <p:nvPr/>
        </p:nvPicPr>
        <p:blipFill rotWithShape="1">
          <a:blip r:embed="rId3">
            <a:alphaModFix/>
          </a:blip>
          <a:srcRect l="44243" r="-489"/>
          <a:stretch/>
        </p:blipFill>
        <p:spPr>
          <a:xfrm>
            <a:off x="4974380" y="662000"/>
            <a:ext cx="3847200" cy="3847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35" name="Google Shape;935;p30"/>
          <p:cNvSpPr/>
          <p:nvPr/>
        </p:nvSpPr>
        <p:spPr>
          <a:xfrm rot="2313811">
            <a:off x="4974521" y="662434"/>
            <a:ext cx="3847081" cy="3847081"/>
          </a:xfrm>
          <a:prstGeom prst="arc">
            <a:avLst>
              <a:gd name="adj1" fmla="val 16200000"/>
              <a:gd name="adj2" fmla="val 5384052"/>
            </a:avLst>
          </a:prstGeom>
          <a:solidFill>
            <a:srgbClr val="FEFF00">
              <a:alpha val="54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" name="Google Shape;936;p30"/>
          <p:cNvGrpSpPr/>
          <p:nvPr/>
        </p:nvGrpSpPr>
        <p:grpSpPr>
          <a:xfrm flipH="1">
            <a:off x="7514458" y="539995"/>
            <a:ext cx="1430869" cy="1290311"/>
            <a:chOff x="905425" y="238125"/>
            <a:chExt cx="5807100" cy="5236650"/>
          </a:xfrm>
        </p:grpSpPr>
        <p:sp>
          <p:nvSpPr>
            <p:cNvPr id="937" name="Google Shape;937;p30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0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0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0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0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0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0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0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0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0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0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0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0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30"/>
          <p:cNvGrpSpPr/>
          <p:nvPr/>
        </p:nvGrpSpPr>
        <p:grpSpPr>
          <a:xfrm flipH="1">
            <a:off x="381157" y="1034543"/>
            <a:ext cx="685819" cy="618448"/>
            <a:chOff x="905425" y="238125"/>
            <a:chExt cx="5807100" cy="5236650"/>
          </a:xfrm>
        </p:grpSpPr>
        <p:sp>
          <p:nvSpPr>
            <p:cNvPr id="964" name="Google Shape;964;p30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0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0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0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0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0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0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0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0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0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0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0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0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0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0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0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0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0"/>
          <p:cNvGrpSpPr/>
          <p:nvPr/>
        </p:nvGrpSpPr>
        <p:grpSpPr>
          <a:xfrm flipH="1">
            <a:off x="796736" y="4366211"/>
            <a:ext cx="1357119" cy="1223805"/>
            <a:chOff x="905425" y="238125"/>
            <a:chExt cx="5807100" cy="5236650"/>
          </a:xfrm>
        </p:grpSpPr>
        <p:sp>
          <p:nvSpPr>
            <p:cNvPr id="991" name="Google Shape;991;p30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0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0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0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0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0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0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0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F8B6DD-082C-0B40-8346-FADBB53EF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187" y="386031"/>
            <a:ext cx="7704000" cy="572700"/>
          </a:xfrm>
        </p:spPr>
        <p:txBody>
          <a:bodyPr/>
          <a:lstStyle/>
          <a:p>
            <a:r>
              <a:rPr lang="it-IT" dirty="0">
                <a:solidFill>
                  <a:schemeClr val="tx2"/>
                </a:solidFill>
              </a:rPr>
              <a:t>API_2  - </a:t>
            </a:r>
            <a:r>
              <a:rPr lang="it-IT" dirty="0" err="1">
                <a:solidFill>
                  <a:schemeClr val="bg1"/>
                </a:solidFill>
              </a:rPr>
              <a:t>Spotify</a:t>
            </a:r>
            <a:r>
              <a:rPr lang="it-IT" dirty="0">
                <a:solidFill>
                  <a:schemeClr val="bg1"/>
                </a:solidFill>
              </a:rPr>
              <a:t> for Developers</a:t>
            </a:r>
            <a:br>
              <a:rPr lang="it-IT" dirty="0">
                <a:solidFill>
                  <a:schemeClr val="bg1"/>
                </a:solidFill>
              </a:rPr>
            </a:br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75B2882-5315-6D48-8A71-040E844FB52F}"/>
              </a:ext>
            </a:extLst>
          </p:cNvPr>
          <p:cNvSpPr/>
          <p:nvPr/>
        </p:nvSpPr>
        <p:spPr>
          <a:xfrm>
            <a:off x="46277" y="1149501"/>
            <a:ext cx="37882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MECCANISMO DI AUTENTICAZIONE: </a:t>
            </a:r>
          </a:p>
          <a:p>
            <a:r>
              <a:rPr lang="it-IT" dirty="0" err="1">
                <a:latin typeface="Verdana Pro" panose="020B0604030504040204" pitchFamily="34" charset="0"/>
                <a:cs typeface="Verdana Pro SemiBold" panose="020F0502020204030204" pitchFamily="34" charset="0"/>
              </a:rPr>
              <a:t>OAuth</a:t>
            </a: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 2.0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3F6BFBD-60D0-D946-AECC-BE536D201FE5}"/>
              </a:ext>
            </a:extLst>
          </p:cNvPr>
          <p:cNvSpPr txBox="1"/>
          <p:nvPr/>
        </p:nvSpPr>
        <p:spPr>
          <a:xfrm>
            <a:off x="46277" y="1724350"/>
            <a:ext cx="5064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FORMATO DELLE RICHIESTE E DELLE RISPOSTE: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D397FD8-2C40-6D42-A432-F167D84B5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98" y="2083756"/>
            <a:ext cx="4705186" cy="2421885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hlinkClick r:id="rId3" tooltip="Più informazioni"/>
            <a:extLst>
              <a:ext uri="{FF2B5EF4-FFF2-40B4-BE49-F238E27FC236}">
                <a16:creationId xmlns:a16="http://schemas.microsoft.com/office/drawing/2014/main" id="{55BE9E19-BF05-EF43-BD3C-BBABD756B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0426" y="2078557"/>
            <a:ext cx="3847298" cy="242708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993C73D-812F-3842-892A-BC8168FB1CAA}"/>
              </a:ext>
            </a:extLst>
          </p:cNvPr>
          <p:cNvSpPr txBox="1"/>
          <p:nvPr/>
        </p:nvSpPr>
        <p:spPr>
          <a:xfrm>
            <a:off x="335327" y="4557270"/>
            <a:ext cx="3163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Verdana Pro" panose="020B0604030504040204" pitchFamily="34" charset="0"/>
                <a:hlinkClick r:id="rId3"/>
              </a:rPr>
              <a:t>Clicca qui per più informazioni</a:t>
            </a:r>
            <a:endParaRPr lang="it-IT" dirty="0">
              <a:latin typeface="Verdana Pro" panose="020B0604030504040204" pitchFamily="34" charset="0"/>
            </a:endParaRPr>
          </a:p>
        </p:txBody>
      </p:sp>
      <p:pic>
        <p:nvPicPr>
          <p:cNvPr id="11" name="Elemento grafico 10" descr="Badge 1 con riempimento a tinta unita">
            <a:extLst>
              <a:ext uri="{FF2B5EF4-FFF2-40B4-BE49-F238E27FC236}">
                <a16:creationId xmlns:a16="http://schemas.microsoft.com/office/drawing/2014/main" id="{94E185F4-F799-284E-8B7F-AEECD4267B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6567" y="2086586"/>
            <a:ext cx="198760" cy="197369"/>
          </a:xfrm>
          <a:prstGeom prst="rect">
            <a:avLst/>
          </a:prstGeom>
        </p:spPr>
      </p:pic>
      <p:cxnSp>
        <p:nvCxnSpPr>
          <p:cNvPr id="14" name="Connettore 4 13">
            <a:extLst>
              <a:ext uri="{FF2B5EF4-FFF2-40B4-BE49-F238E27FC236}">
                <a16:creationId xmlns:a16="http://schemas.microsoft.com/office/drawing/2014/main" id="{6F367888-5928-C34E-BE92-15DF3A823769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3834494" y="1650377"/>
            <a:ext cx="1327286" cy="53489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52B1F4C-09EB-6446-A0BA-C8164B71E269}"/>
              </a:ext>
            </a:extLst>
          </p:cNvPr>
          <p:cNvSpPr txBox="1"/>
          <p:nvPr/>
        </p:nvSpPr>
        <p:spPr>
          <a:xfrm>
            <a:off x="4675108" y="1342600"/>
            <a:ext cx="973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latin typeface="Verdana Pro" panose="020B0604030504040204" pitchFamily="34" charset="0"/>
              </a:rPr>
              <a:t>endpoint</a:t>
            </a:r>
            <a:endParaRPr lang="it-IT" dirty="0">
              <a:latin typeface="Verdana Pro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966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5BBA82-FB46-8A44-A9F0-E57F4C1D3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71" y="415528"/>
            <a:ext cx="7704000" cy="572700"/>
          </a:xfrm>
        </p:spPr>
        <p:txBody>
          <a:bodyPr/>
          <a:lstStyle/>
          <a:p>
            <a:r>
              <a:rPr lang="it-IT" dirty="0">
                <a:solidFill>
                  <a:schemeClr val="tx2"/>
                </a:solidFill>
              </a:rPr>
              <a:t>API_2  - </a:t>
            </a:r>
            <a:r>
              <a:rPr lang="it-IT" dirty="0" err="1">
                <a:solidFill>
                  <a:schemeClr val="bg1"/>
                </a:solidFill>
              </a:rPr>
              <a:t>Spotify</a:t>
            </a:r>
            <a:r>
              <a:rPr lang="it-IT" dirty="0">
                <a:solidFill>
                  <a:schemeClr val="bg1"/>
                </a:solidFill>
              </a:rPr>
              <a:t> for Developers</a:t>
            </a:r>
            <a:br>
              <a:rPr lang="it-IT" dirty="0">
                <a:solidFill>
                  <a:schemeClr val="bg1"/>
                </a:solidFill>
              </a:rPr>
            </a:b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003C812-A7CF-8E43-B862-AB18ECC20B44}"/>
              </a:ext>
            </a:extLst>
          </p:cNvPr>
          <p:cNvSpPr txBox="1"/>
          <p:nvPr/>
        </p:nvSpPr>
        <p:spPr>
          <a:xfrm>
            <a:off x="71071" y="1552342"/>
            <a:ext cx="4633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FORMATO DELLE RICHIESTE E DELLE RISPOSTE:</a:t>
            </a:r>
          </a:p>
          <a:p>
            <a:endParaRPr lang="it-IT" sz="1200" dirty="0"/>
          </a:p>
        </p:txBody>
      </p:sp>
      <p:pic>
        <p:nvPicPr>
          <p:cNvPr id="4" name="Elemento grafico 3" descr="Badge con riempimento a tinta unita">
            <a:extLst>
              <a:ext uri="{FF2B5EF4-FFF2-40B4-BE49-F238E27FC236}">
                <a16:creationId xmlns:a16="http://schemas.microsoft.com/office/drawing/2014/main" id="{51267866-770A-1640-A62A-4B40089F3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6474" y="1914877"/>
            <a:ext cx="219179" cy="202991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F8F439E4-4D00-3D4D-9B92-D56F3CBA7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166" y="1914877"/>
            <a:ext cx="4324766" cy="242852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1B3A43A-06BE-ED47-8524-AF67F07E7651}"/>
              </a:ext>
            </a:extLst>
          </p:cNvPr>
          <p:cNvSpPr txBox="1"/>
          <p:nvPr/>
        </p:nvSpPr>
        <p:spPr>
          <a:xfrm>
            <a:off x="375653" y="4343400"/>
            <a:ext cx="29113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Verdana Pro" panose="020B0604030504040204" pitchFamily="34" charset="0"/>
                <a:hlinkClick r:id="rId5"/>
              </a:rPr>
              <a:t>Clicca qui per più informazioni</a:t>
            </a:r>
            <a:endParaRPr lang="it-IT" dirty="0">
              <a:latin typeface="Verdana Pro" panose="020B0604030504040204" pitchFamily="34" charset="0"/>
            </a:endParaRPr>
          </a:p>
        </p:txBody>
      </p:sp>
      <p:pic>
        <p:nvPicPr>
          <p:cNvPr id="10" name="Google Shape;2373;p57">
            <a:extLst>
              <a:ext uri="{FF2B5EF4-FFF2-40B4-BE49-F238E27FC236}">
                <a16:creationId xmlns:a16="http://schemas.microsoft.com/office/drawing/2014/main" id="{809E5AF8-7BCB-4043-A168-9D61E76E8608}"/>
              </a:ext>
            </a:extLst>
          </p:cNvPr>
          <p:cNvPicPr preferRelativeResize="0"/>
          <p:nvPr/>
        </p:nvPicPr>
        <p:blipFill>
          <a:blip r:embed="rId6"/>
          <a:srcRect l="25641" r="25641"/>
          <a:stretch/>
        </p:blipFill>
        <p:spPr>
          <a:xfrm>
            <a:off x="4572000" y="1251633"/>
            <a:ext cx="2380800" cy="2381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" name="Ovale 12">
            <a:extLst>
              <a:ext uri="{FF2B5EF4-FFF2-40B4-BE49-F238E27FC236}">
                <a16:creationId xmlns:a16="http://schemas.microsoft.com/office/drawing/2014/main" id="{666B575F-9471-A34E-8F83-84F9FA0EE97E}"/>
              </a:ext>
            </a:extLst>
          </p:cNvPr>
          <p:cNvSpPr/>
          <p:nvPr/>
        </p:nvSpPr>
        <p:spPr>
          <a:xfrm>
            <a:off x="4876582" y="1875593"/>
            <a:ext cx="1618065" cy="38386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1" name="Freccia curva 20">
            <a:extLst>
              <a:ext uri="{FF2B5EF4-FFF2-40B4-BE49-F238E27FC236}">
                <a16:creationId xmlns:a16="http://schemas.microsoft.com/office/drawing/2014/main" id="{9A89828C-C93B-5F4B-98B4-B1873CCF6F9E}"/>
              </a:ext>
            </a:extLst>
          </p:cNvPr>
          <p:cNvSpPr/>
          <p:nvPr/>
        </p:nvSpPr>
        <p:spPr>
          <a:xfrm>
            <a:off x="2608549" y="2259457"/>
            <a:ext cx="540232" cy="160194"/>
          </a:xfrm>
          <a:prstGeom prst="ben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3392D35-A75F-C346-8A12-F47321C333CD}"/>
              </a:ext>
            </a:extLst>
          </p:cNvPr>
          <p:cNvSpPr txBox="1"/>
          <p:nvPr/>
        </p:nvSpPr>
        <p:spPr>
          <a:xfrm>
            <a:off x="3133909" y="2158041"/>
            <a:ext cx="7264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 err="1">
                <a:solidFill>
                  <a:schemeClr val="accent5"/>
                </a:solidFill>
              </a:rPr>
              <a:t>endpoint</a:t>
            </a:r>
            <a:endParaRPr lang="it-IT" sz="11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664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58F13C-4E18-1746-B1BD-000A48F3E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61" y="415528"/>
            <a:ext cx="8276516" cy="572700"/>
          </a:xfrm>
        </p:spPr>
        <p:txBody>
          <a:bodyPr/>
          <a:lstStyle/>
          <a:p>
            <a:r>
              <a:rPr lang="it-IT" sz="2400" dirty="0">
                <a:solidFill>
                  <a:schemeClr val="tx2"/>
                </a:solidFill>
              </a:rPr>
              <a:t>API_2  - </a:t>
            </a:r>
            <a:r>
              <a:rPr lang="it-IT" sz="2400" dirty="0" err="1">
                <a:solidFill>
                  <a:schemeClr val="bg1"/>
                </a:solidFill>
              </a:rPr>
              <a:t>Spotify</a:t>
            </a:r>
            <a:r>
              <a:rPr lang="it-IT" sz="2400" dirty="0">
                <a:solidFill>
                  <a:schemeClr val="bg1"/>
                </a:solidFill>
              </a:rPr>
              <a:t> for Developers (layout finale)</a:t>
            </a:r>
            <a:br>
              <a:rPr lang="it-IT" sz="2400" dirty="0">
                <a:solidFill>
                  <a:schemeClr val="bg1"/>
                </a:solidFill>
              </a:rPr>
            </a:br>
            <a:endParaRPr lang="it-IT" sz="2400" dirty="0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5E1FF94-7B2D-8940-9755-261788BA6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932" y="1339595"/>
            <a:ext cx="6762136" cy="332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60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31"/>
          <p:cNvSpPr txBox="1">
            <a:spLocks noGrp="1"/>
          </p:cNvSpPr>
          <p:nvPr>
            <p:ph type="title"/>
          </p:nvPr>
        </p:nvSpPr>
        <p:spPr>
          <a:xfrm>
            <a:off x="631850" y="2882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Verdana Pro SemiBold" panose="020B0604030504040204" pitchFamily="34" charset="0"/>
              </a:rPr>
              <a:t>DESCRIZIONE DEL </a:t>
            </a:r>
            <a:r>
              <a:rPr lang="en" b="1" dirty="0">
                <a:solidFill>
                  <a:schemeClr val="lt2"/>
                </a:solidFill>
                <a:latin typeface="Verdana Pro SemiBold" panose="020B0604030504040204" pitchFamily="34" charset="0"/>
              </a:rPr>
              <a:t>PROGETTO</a:t>
            </a:r>
            <a:endParaRPr b="1" dirty="0">
              <a:solidFill>
                <a:schemeClr val="lt2"/>
              </a:solidFill>
              <a:latin typeface="Verdana Pro SemiBold" panose="020B0604030504040204" pitchFamily="34" charset="0"/>
            </a:endParaRPr>
          </a:p>
        </p:txBody>
      </p:sp>
      <p:sp>
        <p:nvSpPr>
          <p:cNvPr id="1022" name="Google Shape;1022;p31"/>
          <p:cNvSpPr txBox="1">
            <a:spLocks noGrp="1"/>
          </p:cNvSpPr>
          <p:nvPr>
            <p:ph type="body" idx="1"/>
          </p:nvPr>
        </p:nvSpPr>
        <p:spPr>
          <a:xfrm>
            <a:off x="631850" y="1152475"/>
            <a:ext cx="77922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1100"/>
              <a:buFont typeface="Arial"/>
              <a:buNone/>
            </a:pP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Il progetto consiste nell’ integrazione di due REST API nella pagina ’CORSI’ (mhw2.html, oppure mhw1.html e poi si clicca su ’CORSI’ nel menù di navigazione) del sito web sviluppato nei precedenti </a:t>
            </a:r>
            <a:r>
              <a:rPr lang="it-IT" dirty="0" err="1">
                <a:latin typeface="Verdana Pro" panose="020B0604030504040204" pitchFamily="34" charset="0"/>
                <a:cs typeface="Verdana Pro SemiBold" panose="020F0502020204030204" pitchFamily="34" charset="0"/>
              </a:rPr>
              <a:t>homework</a:t>
            </a: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1100"/>
              <a:buFont typeface="Arial"/>
              <a:buNone/>
            </a:pPr>
            <a:endParaRPr lang="it-IT" dirty="0">
              <a:latin typeface="Verdana Pro" panose="020B0604030504040204" pitchFamily="34" charset="0"/>
              <a:cs typeface="Verdana Pro SemiBold" panose="020F0502020204030204" pitchFamily="34" charset="0"/>
            </a:endParaRPr>
          </a:p>
          <a:p>
            <a:pPr marL="0" lvl="0" indent="0">
              <a:buClr>
                <a:srgbClr val="272727"/>
              </a:buClr>
              <a:buSzPts val="1100"/>
              <a:buNone/>
            </a:pP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La prima API utilizzata si chiama </a:t>
            </a:r>
            <a:r>
              <a:rPr lang="it-IT" dirty="0" err="1">
                <a:latin typeface="Verdana Pro" panose="020B0604030504040204" pitchFamily="34" charset="0"/>
                <a:cs typeface="Verdana Pro SemiBold" panose="020F0502020204030204" pitchFamily="34" charset="0"/>
              </a:rPr>
              <a:t>TheSportsDB</a:t>
            </a: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 e consiste in un database contenente dati e materiale illustrativo di sport provenienti dalla folla. Nello specifico, in questa applicazione, l’API viene utilizzata per visualizzare informazioni riguardo a determinati calciatori che si sono allenati nel Centro Fitness per cui è stata sviluppata la pagina web e che sono interessati all’utente. Per fare questo tipo di ricerca, all’interno del database di </a:t>
            </a:r>
            <a:r>
              <a:rPr lang="it-IT" dirty="0" err="1">
                <a:latin typeface="Verdana Pro" panose="020B0604030504040204" pitchFamily="34" charset="0"/>
                <a:cs typeface="Verdana Pro SemiBold" panose="020F0502020204030204" pitchFamily="34" charset="0"/>
              </a:rPr>
              <a:t>TheSportsDB</a:t>
            </a: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, non abbiamo bisogno di utilizzare nessun meccanismo di autenticazione(per altre ricerche è necessario utilizzare una API </a:t>
            </a:r>
            <a:r>
              <a:rPr lang="it-IT" dirty="0" err="1">
                <a:latin typeface="Verdana Pro" panose="020B0604030504040204" pitchFamily="34" charset="0"/>
                <a:cs typeface="Verdana Pro SemiBold" panose="020F0502020204030204" pitchFamily="34" charset="0"/>
              </a:rPr>
              <a:t>key</a:t>
            </a: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 a pagamento).</a:t>
            </a:r>
          </a:p>
          <a:p>
            <a:pPr marL="0" lvl="0" indent="0">
              <a:buClr>
                <a:srgbClr val="272727"/>
              </a:buClr>
              <a:buSzPts val="1100"/>
              <a:buNone/>
            </a:pPr>
            <a:endParaRPr lang="it-IT" dirty="0">
              <a:latin typeface="Verdana Pro" panose="020B0604030504040204" pitchFamily="34" charset="0"/>
              <a:cs typeface="Verdana Pro SemiBold" panose="020F0502020204030204" pitchFamily="34" charset="0"/>
            </a:endParaRPr>
          </a:p>
          <a:p>
            <a:pPr marL="0" lvl="0" indent="0">
              <a:buClr>
                <a:srgbClr val="272727"/>
              </a:buClr>
              <a:buSzPts val="1100"/>
              <a:buNone/>
            </a:pP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La seconda API presente nella pagina è quella relativa a </a:t>
            </a:r>
            <a:r>
              <a:rPr lang="it-IT" dirty="0" err="1">
                <a:latin typeface="Verdana Pro" panose="020B0604030504040204" pitchFamily="34" charset="0"/>
                <a:cs typeface="Verdana Pro SemiBold" panose="020F0502020204030204" pitchFamily="34" charset="0"/>
              </a:rPr>
              <a:t>Spotify</a:t>
            </a: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. Essa viene utilizzata per visualizzare l’elenco delle tracce degli album musicali che vengono riprodotti durante gli allenamenti. Il meccanismo di autenticazione utilizzato in questo caso è OAuth2.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32"/>
          <p:cNvSpPr txBox="1">
            <a:spLocks noGrp="1"/>
          </p:cNvSpPr>
          <p:nvPr>
            <p:ph type="title"/>
          </p:nvPr>
        </p:nvSpPr>
        <p:spPr>
          <a:xfrm>
            <a:off x="233303" y="43027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Verdana Pro" panose="020B0604030504040204" pitchFamily="34" charset="0"/>
              </a:rPr>
              <a:t>LAYOUT </a:t>
            </a:r>
            <a:r>
              <a:rPr lang="en" sz="2400" b="1" dirty="0">
                <a:solidFill>
                  <a:schemeClr val="lt2"/>
                </a:solidFill>
                <a:latin typeface="Verdana Pro" panose="020B0604030504040204" pitchFamily="34" charset="0"/>
              </a:rPr>
              <a:t>COMPLESSIVO </a:t>
            </a:r>
            <a:endParaRPr sz="2400" b="1" dirty="0">
              <a:solidFill>
                <a:schemeClr val="bg1"/>
              </a:solidFill>
              <a:latin typeface="Verdana Pro" panose="020B0604030504040204" pitchFamily="34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99F0A90-56AD-A54F-95A8-C19DE86230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3" b="24158"/>
          <a:stretch/>
        </p:blipFill>
        <p:spPr>
          <a:xfrm>
            <a:off x="1064171" y="1113503"/>
            <a:ext cx="1903590" cy="3900948"/>
          </a:xfrm>
          <a:prstGeom prst="rect">
            <a:avLst/>
          </a:prstGeom>
        </p:spPr>
      </p:pic>
      <p:sp>
        <p:nvSpPr>
          <p:cNvPr id="7" name="Parentesi quadra aperta 6">
            <a:extLst>
              <a:ext uri="{FF2B5EF4-FFF2-40B4-BE49-F238E27FC236}">
                <a16:creationId xmlns:a16="http://schemas.microsoft.com/office/drawing/2014/main" id="{4751A3A9-889C-434C-A279-82B6AE86F5F9}"/>
              </a:ext>
            </a:extLst>
          </p:cNvPr>
          <p:cNvSpPr/>
          <p:nvPr/>
        </p:nvSpPr>
        <p:spPr>
          <a:xfrm>
            <a:off x="827611" y="1234670"/>
            <a:ext cx="184558" cy="3674378"/>
          </a:xfrm>
          <a:prstGeom prst="leftBracket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18A7E55-AADF-3444-86CA-254F1F05E61D}"/>
              </a:ext>
            </a:extLst>
          </p:cNvPr>
          <p:cNvSpPr txBox="1"/>
          <p:nvPr/>
        </p:nvSpPr>
        <p:spPr>
          <a:xfrm>
            <a:off x="20536" y="2853077"/>
            <a:ext cx="7938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MHW2</a:t>
            </a:r>
          </a:p>
        </p:txBody>
      </p:sp>
      <p:pic>
        <p:nvPicPr>
          <p:cNvPr id="11" name="Elemento grafico 10" descr="Aggiungere con riempimento a tinta unita">
            <a:extLst>
              <a:ext uri="{FF2B5EF4-FFF2-40B4-BE49-F238E27FC236}">
                <a16:creationId xmlns:a16="http://schemas.microsoft.com/office/drawing/2014/main" id="{A2E8B53D-DA8F-0040-9903-957139B57A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29570" y="2720616"/>
            <a:ext cx="572701" cy="572701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F6B48406-2215-FE42-ACE4-B717D70019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678" r="1427" b="5532"/>
          <a:stretch/>
        </p:blipFill>
        <p:spPr>
          <a:xfrm>
            <a:off x="3664080" y="2410690"/>
            <a:ext cx="2114161" cy="1079969"/>
          </a:xfrm>
          <a:prstGeom prst="rect">
            <a:avLst/>
          </a:prstGeom>
        </p:spPr>
      </p:pic>
      <p:sp>
        <p:nvSpPr>
          <p:cNvPr id="14" name="Parentesi quadra aperta 13">
            <a:extLst>
              <a:ext uri="{FF2B5EF4-FFF2-40B4-BE49-F238E27FC236}">
                <a16:creationId xmlns:a16="http://schemas.microsoft.com/office/drawing/2014/main" id="{BB6EB710-0594-4D4D-A1ED-A2A74F8AF23F}"/>
              </a:ext>
            </a:extLst>
          </p:cNvPr>
          <p:cNvSpPr/>
          <p:nvPr/>
        </p:nvSpPr>
        <p:spPr>
          <a:xfrm rot="5400000">
            <a:off x="4644372" y="1317427"/>
            <a:ext cx="142612" cy="1903590"/>
          </a:xfrm>
          <a:prstGeom prst="leftBracket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992558A-5BBB-A348-B165-6FE54F436713}"/>
              </a:ext>
            </a:extLst>
          </p:cNvPr>
          <p:cNvSpPr txBox="1"/>
          <p:nvPr/>
        </p:nvSpPr>
        <p:spPr>
          <a:xfrm>
            <a:off x="4318774" y="1819977"/>
            <a:ext cx="7938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MHW3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8BB561F-7E1C-224E-998C-F564DAAF418D}"/>
              </a:ext>
            </a:extLst>
          </p:cNvPr>
          <p:cNvSpPr txBox="1"/>
          <p:nvPr/>
        </p:nvSpPr>
        <p:spPr>
          <a:xfrm>
            <a:off x="5840050" y="2646986"/>
            <a:ext cx="705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Verdana Pro" panose="020B0604030504040204" pitchFamily="34" charset="0"/>
                <a:cs typeface="Verdana Pro SemiBold" panose="020F0502020204030204" pitchFamily="34" charset="0"/>
              </a:rPr>
              <a:t>=</a:t>
            </a:r>
          </a:p>
        </p:txBody>
      </p:sp>
      <p:pic>
        <p:nvPicPr>
          <p:cNvPr id="18" name="Immagine 17" descr="Immagine che contiene testo, screenshot&#10;&#10;Descrizione generata automaticamente">
            <a:extLst>
              <a:ext uri="{FF2B5EF4-FFF2-40B4-BE49-F238E27FC236}">
                <a16:creationId xmlns:a16="http://schemas.microsoft.com/office/drawing/2014/main" id="{9F89E859-78A1-764E-ACC2-3E4571548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956" y="1113503"/>
            <a:ext cx="1461590" cy="3916712"/>
          </a:xfrm>
          <a:prstGeom prst="rect">
            <a:avLst/>
          </a:prstGeom>
        </p:spPr>
      </p:pic>
      <p:sp>
        <p:nvSpPr>
          <p:cNvPr id="19" name="Parentesi quadra chiusa 18">
            <a:extLst>
              <a:ext uri="{FF2B5EF4-FFF2-40B4-BE49-F238E27FC236}">
                <a16:creationId xmlns:a16="http://schemas.microsoft.com/office/drawing/2014/main" id="{19C4BE8D-A8C7-FF44-9FAF-3EF81F614801}"/>
              </a:ext>
            </a:extLst>
          </p:cNvPr>
          <p:cNvSpPr/>
          <p:nvPr/>
        </p:nvSpPr>
        <p:spPr>
          <a:xfrm>
            <a:off x="7937303" y="1174459"/>
            <a:ext cx="127350" cy="3734589"/>
          </a:xfrm>
          <a:prstGeom prst="rightBracket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C5F67B2-F9B7-FB42-9FB1-9997F63F4F27}"/>
              </a:ext>
            </a:extLst>
          </p:cNvPr>
          <p:cNvSpPr txBox="1"/>
          <p:nvPr/>
        </p:nvSpPr>
        <p:spPr>
          <a:xfrm>
            <a:off x="8047577" y="2656361"/>
            <a:ext cx="123944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LAYOUT </a:t>
            </a:r>
          </a:p>
          <a:p>
            <a:r>
              <a:rPr lang="it-IT" sz="1000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COMPLESSIVO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35"/>
          <p:cNvSpPr txBox="1">
            <a:spLocks noGrp="1"/>
          </p:cNvSpPr>
          <p:nvPr>
            <p:ph type="title"/>
          </p:nvPr>
        </p:nvSpPr>
        <p:spPr>
          <a:xfrm>
            <a:off x="276109" y="3583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bg1"/>
                </a:solidFill>
                <a:latin typeface="Verdana Pro" panose="020B0604030504040204" pitchFamily="34" charset="0"/>
              </a:rPr>
              <a:t>HT</a:t>
            </a:r>
            <a:r>
              <a:rPr lang="it-IT" b="1" dirty="0">
                <a:solidFill>
                  <a:schemeClr val="tx2"/>
                </a:solidFill>
                <a:latin typeface="Verdana Pro" panose="020B0604030504040204" pitchFamily="34" charset="0"/>
              </a:rPr>
              <a:t>ML</a:t>
            </a:r>
            <a:endParaRPr b="1" dirty="0">
              <a:solidFill>
                <a:schemeClr val="bg1"/>
              </a:solidFill>
              <a:latin typeface="Verdana Pro" panose="020B0604030504040204" pitchFamily="34" charset="0"/>
            </a:endParaRPr>
          </a:p>
        </p:txBody>
      </p:sp>
      <p:grpSp>
        <p:nvGrpSpPr>
          <p:cNvPr id="1117" name="Google Shape;1117;p35"/>
          <p:cNvGrpSpPr/>
          <p:nvPr/>
        </p:nvGrpSpPr>
        <p:grpSpPr>
          <a:xfrm>
            <a:off x="7008963" y="637671"/>
            <a:ext cx="1637021" cy="1476212"/>
            <a:chOff x="905425" y="238125"/>
            <a:chExt cx="5807100" cy="5236650"/>
          </a:xfrm>
        </p:grpSpPr>
        <p:sp>
          <p:nvSpPr>
            <p:cNvPr id="1118" name="Google Shape;1118;p35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5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5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5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5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5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5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5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5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5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5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5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5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5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5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5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5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5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5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5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5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5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5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5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5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5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34662406-26E2-654D-B6F4-7BA59F495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09" y="1139298"/>
            <a:ext cx="2421832" cy="246846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C02A2552-2A1D-FC43-BCED-AE09975BDBB1}"/>
              </a:ext>
            </a:extLst>
          </p:cNvPr>
          <p:cNvSpPr txBox="1"/>
          <p:nvPr/>
        </p:nvSpPr>
        <p:spPr>
          <a:xfrm>
            <a:off x="7017433" y="2517607"/>
            <a:ext cx="7938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MHW2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0F9CAC8-6173-4047-95AF-62596DDF5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1649" y="1183000"/>
            <a:ext cx="2794188" cy="2389723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E85916BD-565A-F943-95B4-5EFFEC26D4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109" y="3816011"/>
            <a:ext cx="2421833" cy="1236197"/>
          </a:xfrm>
          <a:prstGeom prst="rect">
            <a:avLst/>
          </a:prstGeom>
        </p:spPr>
      </p:pic>
      <p:sp>
        <p:nvSpPr>
          <p:cNvPr id="43" name="Parentesi quadra aperta 42">
            <a:extLst>
              <a:ext uri="{FF2B5EF4-FFF2-40B4-BE49-F238E27FC236}">
                <a16:creationId xmlns:a16="http://schemas.microsoft.com/office/drawing/2014/main" id="{47A9E293-B813-9C48-8AB3-6DA141D16FC6}"/>
              </a:ext>
            </a:extLst>
          </p:cNvPr>
          <p:cNvSpPr/>
          <p:nvPr/>
        </p:nvSpPr>
        <p:spPr>
          <a:xfrm rot="10800000">
            <a:off x="2744174" y="3845896"/>
            <a:ext cx="63991" cy="1176425"/>
          </a:xfrm>
          <a:prstGeom prst="leftBracket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547BA35-D4C9-4F47-9FD5-9C0E8CEC5765}"/>
              </a:ext>
            </a:extLst>
          </p:cNvPr>
          <p:cNvSpPr txBox="1"/>
          <p:nvPr/>
        </p:nvSpPr>
        <p:spPr>
          <a:xfrm>
            <a:off x="2808165" y="4267459"/>
            <a:ext cx="64312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MHW3</a:t>
            </a:r>
          </a:p>
        </p:txBody>
      </p:sp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42DC7385-F3F2-404F-A92C-69DBA0D9B1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1649" y="3710565"/>
            <a:ext cx="2794188" cy="1362867"/>
          </a:xfrm>
          <a:prstGeom prst="rect">
            <a:avLst/>
          </a:prstGeom>
        </p:spPr>
      </p:pic>
      <p:pic>
        <p:nvPicPr>
          <p:cNvPr id="50" name="Elemento grafico 49" descr="Aggiungere con riempimento a tinta unita">
            <a:extLst>
              <a:ext uri="{FF2B5EF4-FFF2-40B4-BE49-F238E27FC236}">
                <a16:creationId xmlns:a16="http://schemas.microsoft.com/office/drawing/2014/main" id="{E0B70E35-5A02-CA42-94BE-336701C4AE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68523" y="2414559"/>
            <a:ext cx="436330" cy="436330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E34DD546-47F9-4141-9134-FAAD814F9CF8}"/>
              </a:ext>
            </a:extLst>
          </p:cNvPr>
          <p:cNvSpPr/>
          <p:nvPr/>
        </p:nvSpPr>
        <p:spPr>
          <a:xfrm>
            <a:off x="6420647" y="2340336"/>
            <a:ext cx="5405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b="1" dirty="0">
                <a:latin typeface="Verdana Pro" panose="020B0604030504040204" pitchFamily="34" charset="0"/>
                <a:cs typeface="Verdana Pro SemiBold" panose="020F0502020204030204" pitchFamily="34" charset="0"/>
              </a:rPr>
              <a:t>=</a:t>
            </a:r>
          </a:p>
        </p:txBody>
      </p:sp>
      <p:sp>
        <p:nvSpPr>
          <p:cNvPr id="52" name="Parentesi quadra aperta 51">
            <a:extLst>
              <a:ext uri="{FF2B5EF4-FFF2-40B4-BE49-F238E27FC236}">
                <a16:creationId xmlns:a16="http://schemas.microsoft.com/office/drawing/2014/main" id="{6492ECA5-D63F-BC4C-BBE9-4A6EEC89F47A}"/>
              </a:ext>
            </a:extLst>
          </p:cNvPr>
          <p:cNvSpPr/>
          <p:nvPr/>
        </p:nvSpPr>
        <p:spPr>
          <a:xfrm rot="10800000">
            <a:off x="6391236" y="3752101"/>
            <a:ext cx="63991" cy="1300107"/>
          </a:xfrm>
          <a:prstGeom prst="leftBracket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A3CDA09-2E3A-1145-9831-831E799D5630}"/>
              </a:ext>
            </a:extLst>
          </p:cNvPr>
          <p:cNvSpPr txBox="1"/>
          <p:nvPr/>
        </p:nvSpPr>
        <p:spPr>
          <a:xfrm>
            <a:off x="6455227" y="4161684"/>
            <a:ext cx="9717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FOOTER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A2C4E2F2-8DAB-E646-BA0A-E9A5391F72E2}"/>
              </a:ext>
            </a:extLst>
          </p:cNvPr>
          <p:cNvSpPr txBox="1"/>
          <p:nvPr/>
        </p:nvSpPr>
        <p:spPr>
          <a:xfrm>
            <a:off x="218114" y="411061"/>
            <a:ext cx="1082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2"/>
                </a:solidFill>
                <a:latin typeface="Verdana Pro" panose="020B0604030504040204" pitchFamily="34" charset="0"/>
              </a:rPr>
              <a:t>C</a:t>
            </a:r>
            <a:r>
              <a:rPr lang="it-IT" sz="3200" b="1" dirty="0">
                <a:solidFill>
                  <a:schemeClr val="bg1"/>
                </a:solidFill>
                <a:latin typeface="Verdana Pro" panose="020B0604030504040204" pitchFamily="34" charset="0"/>
              </a:rPr>
              <a:t>S</a:t>
            </a:r>
            <a:r>
              <a:rPr lang="it-IT" sz="3200" b="1" dirty="0">
                <a:solidFill>
                  <a:schemeClr val="tx2"/>
                </a:solidFill>
                <a:latin typeface="Verdana Pro" panose="020B0604030504040204" pitchFamily="34" charset="0"/>
              </a:rPr>
              <a:t>S</a:t>
            </a:r>
            <a:endParaRPr lang="it-IT" sz="3200" dirty="0">
              <a:solidFill>
                <a:schemeClr val="tx2"/>
              </a:solidFill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3FEDB433-FED4-0040-A16D-7A90DC9659FF}"/>
              </a:ext>
            </a:extLst>
          </p:cNvPr>
          <p:cNvSpPr txBox="1"/>
          <p:nvPr/>
        </p:nvSpPr>
        <p:spPr>
          <a:xfrm>
            <a:off x="218114" y="1233182"/>
            <a:ext cx="780854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>
                <a:latin typeface="Verdana Pro" panose="020B0604030504040204" pitchFamily="34" charset="0"/>
                <a:cs typeface="Verdana Pro Light" panose="020F0302020204030204" pitchFamily="34" charset="0"/>
              </a:rPr>
              <a:t>Il </a:t>
            </a:r>
            <a:r>
              <a:rPr lang="it-IT" sz="1100" dirty="0" err="1">
                <a:latin typeface="Verdana Pro" panose="020B0604030504040204" pitchFamily="34" charset="0"/>
                <a:cs typeface="Verdana Pro Light" panose="020F0302020204030204" pitchFamily="34" charset="0"/>
              </a:rPr>
              <a:t>css</a:t>
            </a:r>
            <a:r>
              <a:rPr lang="it-IT" sz="1100" dirty="0">
                <a:latin typeface="Verdana Pro" panose="020B0604030504040204" pitchFamily="34" charset="0"/>
                <a:cs typeface="Verdana Pro Light" panose="020F0302020204030204" pitchFamily="34" charset="0"/>
              </a:rPr>
              <a:t> è quasi uguale a quello dello scorso </a:t>
            </a:r>
            <a:r>
              <a:rPr lang="it-IT" sz="1100" dirty="0" err="1">
                <a:latin typeface="Verdana Pro" panose="020B0604030504040204" pitchFamily="34" charset="0"/>
                <a:cs typeface="Verdana Pro Light" panose="020F0302020204030204" pitchFamily="34" charset="0"/>
              </a:rPr>
              <a:t>homework</a:t>
            </a:r>
            <a:r>
              <a:rPr lang="it-IT" sz="1100" dirty="0">
                <a:latin typeface="Verdana Pro" panose="020B0604030504040204" pitchFamily="34" charset="0"/>
                <a:cs typeface="Verdana Pro Light" panose="020F0302020204030204" pitchFamily="34" charset="0"/>
              </a:rPr>
              <a:t>.</a:t>
            </a:r>
          </a:p>
          <a:p>
            <a:r>
              <a:rPr lang="it-IT" sz="1100" dirty="0">
                <a:latin typeface="Verdana Pro" panose="020B0604030504040204" pitchFamily="34" charset="0"/>
                <a:cs typeface="Verdana Pro Light" panose="020F0302020204030204" pitchFamily="34" charset="0"/>
              </a:rPr>
              <a:t>La differenza sta nell’aggiunta di alcuni elementi che servono a gestire </a:t>
            </a:r>
          </a:p>
          <a:p>
            <a:r>
              <a:rPr lang="it-IT" sz="1100" dirty="0">
                <a:latin typeface="Verdana Pro" panose="020B0604030504040204" pitchFamily="34" charset="0"/>
                <a:cs typeface="Verdana Pro Light" panose="020F0302020204030204" pitchFamily="34" charset="0"/>
              </a:rPr>
              <a:t>l’implementazione grafica, dei box e dei loro componenti, relativa alle API. Di seguito gli elementi aggiunti:</a:t>
            </a:r>
          </a:p>
        </p:txBody>
      </p:sp>
      <p:pic>
        <p:nvPicPr>
          <p:cNvPr id="21" name="Immagine 20" descr="Immagine che contiene testo&#10;&#10;Descrizione generata automaticamente">
            <a:extLst>
              <a:ext uri="{FF2B5EF4-FFF2-40B4-BE49-F238E27FC236}">
                <a16:creationId xmlns:a16="http://schemas.microsoft.com/office/drawing/2014/main" id="{EABC5D35-FC7F-C745-A69D-E20FC0D4C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392" y="2048178"/>
            <a:ext cx="1308561" cy="3001994"/>
          </a:xfrm>
          <a:prstGeom prst="rect">
            <a:avLst/>
          </a:prstGeom>
        </p:spPr>
      </p:pic>
      <p:pic>
        <p:nvPicPr>
          <p:cNvPr id="24" name="Immagine 23" descr="Immagine che contiene testo, monitor, schermo, screenshot&#10;&#10;Descrizione generata automaticamente">
            <a:extLst>
              <a:ext uri="{FF2B5EF4-FFF2-40B4-BE49-F238E27FC236}">
                <a16:creationId xmlns:a16="http://schemas.microsoft.com/office/drawing/2014/main" id="{59178AC6-4A4C-744A-91A4-9ADAEE5996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04" b="28889"/>
          <a:stretch/>
        </p:blipFill>
        <p:spPr>
          <a:xfrm>
            <a:off x="1714009" y="2048177"/>
            <a:ext cx="2090961" cy="3001994"/>
          </a:xfrm>
          <a:prstGeom prst="rect">
            <a:avLst/>
          </a:prstGeom>
        </p:spPr>
      </p:pic>
      <p:pic>
        <p:nvPicPr>
          <p:cNvPr id="26" name="Immagine 25" descr="Immagine che contiene testo, monitor, schermo, nero&#10;&#10;Descrizione generata automaticamente">
            <a:extLst>
              <a:ext uri="{FF2B5EF4-FFF2-40B4-BE49-F238E27FC236}">
                <a16:creationId xmlns:a16="http://schemas.microsoft.com/office/drawing/2014/main" id="{1037DCC3-EB1F-3F49-8937-2041B1F2D0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3554" y="2027703"/>
            <a:ext cx="2059596" cy="3001994"/>
          </a:xfrm>
          <a:prstGeom prst="rect">
            <a:avLst/>
          </a:prstGeom>
        </p:spPr>
      </p:pic>
      <p:sp>
        <p:nvSpPr>
          <p:cNvPr id="27" name="Parentesi quadra aperta 26">
            <a:extLst>
              <a:ext uri="{FF2B5EF4-FFF2-40B4-BE49-F238E27FC236}">
                <a16:creationId xmlns:a16="http://schemas.microsoft.com/office/drawing/2014/main" id="{BDE98098-6266-324E-A96D-FADAC16AA563}"/>
              </a:ext>
            </a:extLst>
          </p:cNvPr>
          <p:cNvSpPr/>
          <p:nvPr/>
        </p:nvSpPr>
        <p:spPr>
          <a:xfrm rot="10800000">
            <a:off x="5519956" y="3193059"/>
            <a:ext cx="83890" cy="1551964"/>
          </a:xfrm>
          <a:prstGeom prst="leftBracket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9" name="Immagine 28" descr="Immagine che contiene testo, monitor, nero, targa&#10;&#10;Descrizione generata automaticamente">
            <a:extLst>
              <a:ext uri="{FF2B5EF4-FFF2-40B4-BE49-F238E27FC236}">
                <a16:creationId xmlns:a16="http://schemas.microsoft.com/office/drawing/2014/main" id="{4430D52A-EE65-764E-9F7A-81453FC6EE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1735" y="2048177"/>
            <a:ext cx="899850" cy="2961046"/>
          </a:xfrm>
          <a:prstGeom prst="rect">
            <a:avLst/>
          </a:prstGeom>
        </p:spPr>
      </p:pic>
      <p:sp>
        <p:nvSpPr>
          <p:cNvPr id="55" name="Parentesi quadra aperta 54">
            <a:extLst>
              <a:ext uri="{FF2B5EF4-FFF2-40B4-BE49-F238E27FC236}">
                <a16:creationId xmlns:a16="http://schemas.microsoft.com/office/drawing/2014/main" id="{F7E0BE53-E73B-B84E-B1E7-1A9F599F2C2B}"/>
              </a:ext>
            </a:extLst>
          </p:cNvPr>
          <p:cNvSpPr/>
          <p:nvPr/>
        </p:nvSpPr>
        <p:spPr>
          <a:xfrm rot="10800000">
            <a:off x="6878971" y="4446164"/>
            <a:ext cx="68510" cy="442868"/>
          </a:xfrm>
          <a:prstGeom prst="leftBracket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45"/>
          <p:cNvSpPr txBox="1">
            <a:spLocks noGrp="1"/>
          </p:cNvSpPr>
          <p:nvPr>
            <p:ph type="title"/>
          </p:nvPr>
        </p:nvSpPr>
        <p:spPr>
          <a:xfrm>
            <a:off x="112995" y="376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tx2"/>
                </a:solidFill>
                <a:latin typeface="Verdana Pro" panose="020B0604030504040204" pitchFamily="34" charset="0"/>
                <a:cs typeface="Verdana Pro SemiBold" panose="020F0502020204030204" pitchFamily="34" charset="0"/>
              </a:rPr>
              <a:t>API_1  - </a:t>
            </a:r>
            <a:r>
              <a:rPr lang="it-IT" b="1" dirty="0" err="1">
                <a:solidFill>
                  <a:schemeClr val="bg1"/>
                </a:solidFill>
                <a:latin typeface="Verdana Pro" panose="020B0604030504040204" pitchFamily="34" charset="0"/>
                <a:cs typeface="Verdana Pro SemiBold" panose="020F0502020204030204" pitchFamily="34" charset="0"/>
              </a:rPr>
              <a:t>TheSportsDB</a:t>
            </a:r>
            <a:endParaRPr b="1" dirty="0">
              <a:solidFill>
                <a:schemeClr val="bg1"/>
              </a:solidFill>
              <a:latin typeface="Verdana Pro" panose="020B0604030504040204" pitchFamily="34" charset="0"/>
              <a:cs typeface="Verdana Pro SemiBold" panose="020F050202020403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8E4F4B5-B80E-184B-9519-4B515C7614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7417" y="1211003"/>
            <a:ext cx="3530662" cy="362210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66959C5-86B5-634B-BB20-4BD75B6D27C4}"/>
              </a:ext>
            </a:extLst>
          </p:cNvPr>
          <p:cNvSpPr txBox="1"/>
          <p:nvPr/>
        </p:nvSpPr>
        <p:spPr>
          <a:xfrm>
            <a:off x="4091295" y="1186251"/>
            <a:ext cx="3725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MECCANISMO DI AUTENTICAZIONE: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B7666CB-80EC-8B46-82E8-77F93592A90A}"/>
              </a:ext>
            </a:extLst>
          </p:cNvPr>
          <p:cNvSpPr txBox="1"/>
          <p:nvPr/>
        </p:nvSpPr>
        <p:spPr>
          <a:xfrm>
            <a:off x="4091295" y="1437629"/>
            <a:ext cx="3725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Verdana Pro" panose="020B0604030504040204" pitchFamily="34" charset="0"/>
              </a:rPr>
              <a:t>Per la ricerca utilizzata in questo caso,  non c’è bisogno di autenticarsi.</a:t>
            </a:r>
          </a:p>
        </p:txBody>
      </p:sp>
      <p:cxnSp>
        <p:nvCxnSpPr>
          <p:cNvPr id="8" name="Connettore 4 7">
            <a:extLst>
              <a:ext uri="{FF2B5EF4-FFF2-40B4-BE49-F238E27FC236}">
                <a16:creationId xmlns:a16="http://schemas.microsoft.com/office/drawing/2014/main" id="{8E44D87F-5624-6942-8848-8F778767FB90}"/>
              </a:ext>
            </a:extLst>
          </p:cNvPr>
          <p:cNvCxnSpPr>
            <a:cxnSpLocks/>
            <a:endCxn id="15" idx="3"/>
          </p:cNvCxnSpPr>
          <p:nvPr/>
        </p:nvCxnSpPr>
        <p:spPr>
          <a:xfrm flipV="1">
            <a:off x="3825471" y="2571750"/>
            <a:ext cx="4734897" cy="1444272"/>
          </a:xfrm>
          <a:prstGeom prst="bentConnector3">
            <a:avLst>
              <a:gd name="adj1" fmla="val 104828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9D1D46F-B7BC-9146-A703-45CBD2E03ADD}"/>
              </a:ext>
            </a:extLst>
          </p:cNvPr>
          <p:cNvSpPr txBox="1"/>
          <p:nvPr/>
        </p:nvSpPr>
        <p:spPr>
          <a:xfrm>
            <a:off x="4065227" y="2417861"/>
            <a:ext cx="44951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Verdana Pro" panose="020B0604030504040204" pitchFamily="34" charset="0"/>
              </a:rPr>
              <a:t>Cerca i giocatori per nome (inserito dall’utente)</a:t>
            </a:r>
          </a:p>
        </p:txBody>
      </p:sp>
      <p:cxnSp>
        <p:nvCxnSpPr>
          <p:cNvPr id="160" name="Connettore 4 159">
            <a:extLst>
              <a:ext uri="{FF2B5EF4-FFF2-40B4-BE49-F238E27FC236}">
                <a16:creationId xmlns:a16="http://schemas.microsoft.com/office/drawing/2014/main" id="{B0A765BE-60BE-B74C-A1BD-89670889B3DF}"/>
              </a:ext>
            </a:extLst>
          </p:cNvPr>
          <p:cNvCxnSpPr>
            <a:cxnSpLocks/>
          </p:cNvCxnSpPr>
          <p:nvPr/>
        </p:nvCxnSpPr>
        <p:spPr>
          <a:xfrm>
            <a:off x="2381865" y="1902542"/>
            <a:ext cx="1737129" cy="14118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7338BC5A-81A0-544D-B922-4E807B8374FB}"/>
              </a:ext>
            </a:extLst>
          </p:cNvPr>
          <p:cNvSpPr txBox="1"/>
          <p:nvPr/>
        </p:nvSpPr>
        <p:spPr>
          <a:xfrm>
            <a:off x="4065227" y="2833865"/>
            <a:ext cx="40015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latin typeface="Verdana Pro" panose="020B0604030504040204" pitchFamily="34" charset="0"/>
              </a:rPr>
              <a:t>Una volta effettuata la richiesta il server mi ritorna un file </a:t>
            </a:r>
            <a:r>
              <a:rPr lang="it-IT" sz="1000" dirty="0" err="1">
                <a:latin typeface="Verdana Pro" panose="020B0604030504040204" pitchFamily="34" charset="0"/>
              </a:rPr>
              <a:t>json</a:t>
            </a:r>
            <a:r>
              <a:rPr lang="it-IT" sz="1000" dirty="0">
                <a:latin typeface="Verdana Pro" panose="020B0604030504040204" pitchFamily="34" charset="0"/>
              </a:rPr>
              <a:t> contenente un array. Da questo array estraggo il primo elemento (che essendo ordinati per rilevanza è quello che ha più probabilità di essere il risultato della </a:t>
            </a:r>
            <a:r>
              <a:rPr lang="it-IT" sz="1000" dirty="0" err="1">
                <a:latin typeface="Verdana Pro" panose="020B0604030504040204" pitchFamily="34" charset="0"/>
              </a:rPr>
              <a:t>query</a:t>
            </a:r>
            <a:r>
              <a:rPr lang="it-IT" sz="1000" dirty="0">
                <a:latin typeface="Verdana Pro" panose="020B0604030504040204" pitchFamily="34" charset="0"/>
              </a:rPr>
              <a:t>) e accedo al campo </a:t>
            </a:r>
            <a:r>
              <a:rPr lang="it-IT" sz="1000" dirty="0" err="1">
                <a:latin typeface="Verdana Pro" panose="020B0604030504040204" pitchFamily="34" charset="0"/>
              </a:rPr>
              <a:t>strDescriptionIT</a:t>
            </a:r>
            <a:r>
              <a:rPr lang="it-IT" sz="1000" dirty="0">
                <a:latin typeface="Verdana Pro" panose="020B0604030504040204" pitchFamily="34" charset="0"/>
              </a:rPr>
              <a:t>. </a:t>
            </a:r>
            <a:r>
              <a:rPr lang="it-IT" sz="1000" dirty="0" err="1">
                <a:latin typeface="Verdana Pro" panose="020B0604030504040204" pitchFamily="34" charset="0"/>
              </a:rPr>
              <a:t>strDescriptionIT</a:t>
            </a:r>
            <a:r>
              <a:rPr lang="it-IT" sz="1000" dirty="0">
                <a:latin typeface="Verdana Pro" panose="020B0604030504040204" pitchFamily="34" charset="0"/>
              </a:rPr>
              <a:t> è una stringa che contiene una descrizione relativa al player in questione.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73EE77-5CDC-BF48-B33B-FD180E662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058" y="408154"/>
            <a:ext cx="7704000" cy="572700"/>
          </a:xfrm>
        </p:spPr>
        <p:txBody>
          <a:bodyPr/>
          <a:lstStyle/>
          <a:p>
            <a:r>
              <a:rPr lang="it-IT" b="1" dirty="0">
                <a:solidFill>
                  <a:schemeClr val="tx2"/>
                </a:solidFill>
                <a:latin typeface="Verdana Pro" panose="020B0604030504040204" pitchFamily="34" charset="0"/>
              </a:rPr>
              <a:t>API_1  - </a:t>
            </a:r>
            <a:r>
              <a:rPr lang="it-IT" b="1" dirty="0" err="1">
                <a:solidFill>
                  <a:schemeClr val="bg1"/>
                </a:solidFill>
                <a:latin typeface="Verdana Pro" panose="020B0604030504040204" pitchFamily="34" charset="0"/>
              </a:rPr>
              <a:t>TheSportsDB</a:t>
            </a:r>
            <a:endParaRPr lang="it-IT" b="1" dirty="0">
              <a:latin typeface="Verdana Pro" panose="020B0604030504040204" pitchFamily="34" charset="0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21FFA99D-7901-5E40-821A-7E2617E47749}"/>
              </a:ext>
            </a:extLst>
          </p:cNvPr>
          <p:cNvSpPr/>
          <p:nvPr/>
        </p:nvSpPr>
        <p:spPr>
          <a:xfrm>
            <a:off x="189058" y="1208495"/>
            <a:ext cx="718498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FORMATO DELLE RICHIESTE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HTTP GET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dirty="0" err="1">
                <a:latin typeface="Verdana Pro" panose="020B0604030504040204" pitchFamily="34" charset="0"/>
                <a:cs typeface="Verdana Pro SemiBold" panose="020F0502020204030204" pitchFamily="34" charset="0"/>
              </a:rPr>
              <a:t>Endpoint</a:t>
            </a:r>
            <a:r>
              <a:rPr lang="it-IT" dirty="0">
                <a:latin typeface="Verdana Pro" panose="020B0604030504040204" pitchFamily="34" charset="0"/>
                <a:cs typeface="Verdana Pro SemiBold" panose="020F0502020204030204" pitchFamily="34" charset="0"/>
              </a:rPr>
              <a:t>: </a:t>
            </a:r>
            <a:r>
              <a:rPr lang="it-IT" dirty="0">
                <a:latin typeface="Verdana Pro" panose="020B0604030504040204" pitchFamily="34" charset="0"/>
                <a:hlinkClick r:id="rId2"/>
              </a:rPr>
              <a:t>https://www.thesportsdb.com/api/v1/json/1/searchplayers.php</a:t>
            </a:r>
            <a:endParaRPr lang="it-IT" dirty="0">
              <a:latin typeface="Verdana Pro" panose="020B0604030504040204" pitchFamily="34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dirty="0">
                <a:latin typeface="Verdana Pro" panose="020B0604030504040204" pitchFamily="34" charset="0"/>
              </a:rPr>
              <a:t>Parametro </a:t>
            </a:r>
            <a:r>
              <a:rPr lang="it-IT" dirty="0" err="1">
                <a:latin typeface="Verdana Pro" panose="020B0604030504040204" pitchFamily="34" charset="0"/>
              </a:rPr>
              <a:t>p</a:t>
            </a:r>
            <a:r>
              <a:rPr lang="it-IT" dirty="0">
                <a:latin typeface="Verdana Pro" panose="020B0604030504040204" pitchFamily="34" charset="0"/>
              </a:rPr>
              <a:t>: utilizzato per effettuare la ricerca in base al nome del player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7221284-D6E1-D34B-80B5-05F747311E77}"/>
              </a:ext>
            </a:extLst>
          </p:cNvPr>
          <p:cNvSpPr/>
          <p:nvPr/>
        </p:nvSpPr>
        <p:spPr>
          <a:xfrm>
            <a:off x="189058" y="2236354"/>
            <a:ext cx="29979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>
                <a:latin typeface="Verdana Pro SemiBold" panose="020F0502020204030204" pitchFamily="34" charset="0"/>
                <a:cs typeface="Verdana Pro SemiBold" panose="020F0502020204030204" pitchFamily="34" charset="0"/>
              </a:rPr>
              <a:t>FORMATO DELLE RISPOSTE: </a:t>
            </a:r>
            <a:endParaRPr lang="it-IT" b="1" dirty="0">
              <a:latin typeface="Verdana Pro" panose="020B0604030504040204" pitchFamily="34" charset="0"/>
              <a:cs typeface="Verdana Pro SemiBold" panose="020F0502020204030204" pitchFamily="34" charset="0"/>
            </a:endParaRPr>
          </a:p>
          <a:p>
            <a:endParaRPr lang="it-IT" dirty="0">
              <a:latin typeface="Verdana Pro" panose="020B0604030504040204" pitchFamily="34" charset="0"/>
              <a:cs typeface="Verdana Pro SemiBold" panose="020F0502020204030204" pitchFamily="34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0B75EAC-6FC3-DC40-8697-2366BA0581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72" r="27951" b="-2405"/>
          <a:stretch/>
        </p:blipFill>
        <p:spPr>
          <a:xfrm>
            <a:off x="270174" y="2609231"/>
            <a:ext cx="1725562" cy="448190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AA12D45B-22BE-C949-A616-029838DB8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852" y="2609231"/>
            <a:ext cx="2923316" cy="2345242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ED1B49A6-6AFC-964F-8079-3316511DB3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8665" y="2609231"/>
            <a:ext cx="3856966" cy="234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327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3107FF-3569-2B49-B4CD-5511F00B6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83" y="415528"/>
            <a:ext cx="8409251" cy="572700"/>
          </a:xfrm>
        </p:spPr>
        <p:txBody>
          <a:bodyPr/>
          <a:lstStyle/>
          <a:p>
            <a:r>
              <a:rPr lang="it-IT" b="1" dirty="0">
                <a:solidFill>
                  <a:schemeClr val="tx2"/>
                </a:solidFill>
                <a:latin typeface="Verdana Pro" panose="020B0604030504040204" pitchFamily="34" charset="0"/>
              </a:rPr>
              <a:t>API_1  - </a:t>
            </a:r>
            <a:r>
              <a:rPr lang="it-IT" b="1" dirty="0" err="1">
                <a:solidFill>
                  <a:schemeClr val="bg1"/>
                </a:solidFill>
                <a:latin typeface="Verdana Pro" panose="020B0604030504040204" pitchFamily="34" charset="0"/>
              </a:rPr>
              <a:t>TheSportsDB</a:t>
            </a:r>
            <a:r>
              <a:rPr lang="it-IT" b="1" dirty="0">
                <a:solidFill>
                  <a:schemeClr val="bg1"/>
                </a:solidFill>
                <a:latin typeface="Verdana Pro" panose="020B0604030504040204" pitchFamily="34" charset="0"/>
              </a:rPr>
              <a:t> (layout finale)</a:t>
            </a:r>
            <a:endParaRPr lang="it-IT" dirty="0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7DB19732-23E6-9245-8454-5F9DBF856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29" y="1536135"/>
            <a:ext cx="7388942" cy="304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545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oogle Shape;1662;p46"/>
          <p:cNvSpPr txBox="1">
            <a:spLocks noGrp="1"/>
          </p:cNvSpPr>
          <p:nvPr>
            <p:ph type="title"/>
          </p:nvPr>
        </p:nvSpPr>
        <p:spPr>
          <a:xfrm>
            <a:off x="206574" y="38676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2"/>
                </a:solidFill>
              </a:rPr>
              <a:t>API_2  - </a:t>
            </a:r>
            <a:r>
              <a:rPr lang="it-IT" dirty="0" err="1">
                <a:solidFill>
                  <a:schemeClr val="bg1"/>
                </a:solidFill>
              </a:rPr>
              <a:t>Spotify</a:t>
            </a:r>
            <a:r>
              <a:rPr lang="it-IT" dirty="0">
                <a:solidFill>
                  <a:schemeClr val="bg1"/>
                </a:solidFill>
              </a:rPr>
              <a:t> for Developers</a:t>
            </a:r>
            <a:br>
              <a:rPr lang="it-IT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30C2F85-899F-0247-8512-0830289F7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74" y="1162183"/>
            <a:ext cx="3894319" cy="2915746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1E8548E0-C4A5-4241-BF1D-E36CA3FED39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86038" y="1162183"/>
            <a:ext cx="2846530" cy="2915746"/>
          </a:xfrm>
          <a:prstGeom prst="rect">
            <a:avLst/>
          </a:prstGeom>
        </p:spPr>
      </p:pic>
      <p:sp>
        <p:nvSpPr>
          <p:cNvPr id="11" name="Freccia curva 10">
            <a:extLst>
              <a:ext uri="{FF2B5EF4-FFF2-40B4-BE49-F238E27FC236}">
                <a16:creationId xmlns:a16="http://schemas.microsoft.com/office/drawing/2014/main" id="{8405A3B0-B06C-8249-B0AD-90A2C943B7BF}"/>
              </a:ext>
            </a:extLst>
          </p:cNvPr>
          <p:cNvSpPr/>
          <p:nvPr/>
        </p:nvSpPr>
        <p:spPr>
          <a:xfrm rot="5400000">
            <a:off x="6442561" y="3701845"/>
            <a:ext cx="813816" cy="182880"/>
          </a:xfrm>
          <a:prstGeom prst="ben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DBDAD19-D2F3-6C45-8E99-BC6EAED78668}"/>
              </a:ext>
            </a:extLst>
          </p:cNvPr>
          <p:cNvSpPr txBox="1"/>
          <p:nvPr/>
        </p:nvSpPr>
        <p:spPr>
          <a:xfrm>
            <a:off x="5127069" y="4212615"/>
            <a:ext cx="3444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>
                <a:latin typeface="Verdana Pro" panose="020B0604030504040204" pitchFamily="34" charset="0"/>
              </a:rPr>
              <a:t>Richiedo gli album che hanno come nome </a:t>
            </a:r>
            <a:r>
              <a:rPr lang="it-IT" sz="800" dirty="0" err="1">
                <a:latin typeface="Verdana Pro" panose="020B0604030504040204" pitchFamily="34" charset="0"/>
              </a:rPr>
              <a:t>album_value</a:t>
            </a:r>
            <a:r>
              <a:rPr lang="it-IT" sz="800" dirty="0">
                <a:latin typeface="Verdana Pro" panose="020B0604030504040204" pitchFamily="34" charset="0"/>
              </a:rPr>
              <a:t>. Questa ricerca mi ritorna un </a:t>
            </a:r>
            <a:r>
              <a:rPr lang="it-IT" sz="800" dirty="0" err="1">
                <a:latin typeface="Verdana Pro" panose="020B0604030504040204" pitchFamily="34" charset="0"/>
              </a:rPr>
              <a:t>json</a:t>
            </a:r>
            <a:r>
              <a:rPr lang="it-IT" sz="800" dirty="0">
                <a:latin typeface="Verdana Pro" panose="020B0604030504040204" pitchFamily="34" charset="0"/>
              </a:rPr>
              <a:t> contenente un oggetto </a:t>
            </a:r>
            <a:r>
              <a:rPr lang="it-IT" sz="800" dirty="0" err="1">
                <a:latin typeface="Verdana Pro" panose="020B0604030504040204" pitchFamily="34" charset="0"/>
              </a:rPr>
              <a:t>albums</a:t>
            </a:r>
            <a:r>
              <a:rPr lang="it-IT" sz="800" dirty="0">
                <a:latin typeface="Verdana Pro" panose="020B0604030504040204" pitchFamily="34" charset="0"/>
              </a:rPr>
              <a:t> che contiene, tra l'altro, un array contenenti i risultati della ricerca. In ogni elemento di questo array però non ci sono le tracce quindi ho bisogno di fare un’altra </a:t>
            </a:r>
            <a:r>
              <a:rPr lang="it-IT" sz="800" dirty="0" err="1">
                <a:latin typeface="Verdana Pro" panose="020B0604030504040204" pitchFamily="34" charset="0"/>
              </a:rPr>
              <a:t>fetch</a:t>
            </a:r>
            <a:r>
              <a:rPr lang="it-IT" sz="800" dirty="0">
                <a:latin typeface="Verdana Pro" panose="020B0604030504040204" pitchFamily="34" charset="0"/>
              </a:rPr>
              <a:t> (</a:t>
            </a:r>
            <a:r>
              <a:rPr lang="it-IT" sz="800" dirty="0" err="1">
                <a:latin typeface="Verdana Pro" panose="020B0604030504040204" pitchFamily="34" charset="0"/>
              </a:rPr>
              <a:t>function</a:t>
            </a:r>
            <a:r>
              <a:rPr lang="it-IT" sz="800" dirty="0">
                <a:latin typeface="Verdana Pro" panose="020B0604030504040204" pitchFamily="34" charset="0"/>
              </a:rPr>
              <a:t> </a:t>
            </a:r>
            <a:r>
              <a:rPr lang="it-IT" sz="800" dirty="0" err="1">
                <a:latin typeface="Verdana Pro" panose="020B0604030504040204" pitchFamily="34" charset="0"/>
              </a:rPr>
              <a:t>onJsonAlbums</a:t>
            </a:r>
            <a:r>
              <a:rPr lang="it-IT" sz="800" dirty="0">
                <a:latin typeface="Verdana Pro" panose="020B0604030504040204" pitchFamily="34" charset="0"/>
              </a:rPr>
              <a:t>).</a:t>
            </a:r>
          </a:p>
          <a:p>
            <a:endParaRPr lang="it-IT" sz="800" dirty="0">
              <a:latin typeface="Verdana Pro" panose="020B0604030504040204" pitchFamily="34" charset="0"/>
            </a:endParaRPr>
          </a:p>
        </p:txBody>
      </p:sp>
      <p:sp>
        <p:nvSpPr>
          <p:cNvPr id="53" name="Freccia curva 52">
            <a:extLst>
              <a:ext uri="{FF2B5EF4-FFF2-40B4-BE49-F238E27FC236}">
                <a16:creationId xmlns:a16="http://schemas.microsoft.com/office/drawing/2014/main" id="{E838DFBB-1111-CA48-B1CA-60CCBD4B9B36}"/>
              </a:ext>
            </a:extLst>
          </p:cNvPr>
          <p:cNvSpPr/>
          <p:nvPr/>
        </p:nvSpPr>
        <p:spPr>
          <a:xfrm flipV="1">
            <a:off x="6442561" y="2284310"/>
            <a:ext cx="813816" cy="139561"/>
          </a:xfrm>
          <a:prstGeom prst="ben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0DF27C7-6079-904E-9361-19962349619D}"/>
              </a:ext>
            </a:extLst>
          </p:cNvPr>
          <p:cNvSpPr txBox="1"/>
          <p:nvPr/>
        </p:nvSpPr>
        <p:spPr>
          <a:xfrm>
            <a:off x="7256377" y="2035280"/>
            <a:ext cx="17187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latin typeface="Verdana Pro" panose="020B0604030504040204" pitchFamily="34" charset="0"/>
              </a:rPr>
              <a:t>Con questa seconda </a:t>
            </a:r>
            <a:r>
              <a:rPr lang="it-IT" sz="1000" dirty="0" err="1">
                <a:latin typeface="Verdana Pro" panose="020B0604030504040204" pitchFamily="34" charset="0"/>
              </a:rPr>
              <a:t>fetch</a:t>
            </a:r>
            <a:r>
              <a:rPr lang="it-IT" sz="1000" dirty="0">
                <a:latin typeface="Verdana Pro" panose="020B0604030504040204" pitchFamily="34" charset="0"/>
              </a:rPr>
              <a:t> faccio la ricerca dell’album attraverso l’id (che ho ricavato attraverso la prima </a:t>
            </a:r>
            <a:r>
              <a:rPr lang="it-IT" sz="1000" dirty="0" err="1">
                <a:latin typeface="Verdana Pro" panose="020B0604030504040204" pitchFamily="34" charset="0"/>
              </a:rPr>
              <a:t>fetch</a:t>
            </a:r>
            <a:r>
              <a:rPr lang="it-IT" sz="1000" dirty="0">
                <a:latin typeface="Verdana Pro" panose="020B0604030504040204" pitchFamily="34" charset="0"/>
              </a:rPr>
              <a:t>). Questa volta la risposta della </a:t>
            </a:r>
            <a:r>
              <a:rPr lang="it-IT" sz="1000" dirty="0" err="1">
                <a:latin typeface="Verdana Pro" panose="020B0604030504040204" pitchFamily="34" charset="0"/>
              </a:rPr>
              <a:t>fetch</a:t>
            </a:r>
            <a:r>
              <a:rPr lang="it-IT" sz="1000" dirty="0">
                <a:latin typeface="Verdana Pro" panose="020B0604030504040204" pitchFamily="34" charset="0"/>
              </a:rPr>
              <a:t> contiene pure le tracce che estraggo poi nella funzione </a:t>
            </a:r>
            <a:r>
              <a:rPr lang="it-IT" sz="1000" dirty="0" err="1">
                <a:latin typeface="Verdana Pro" panose="020B0604030504040204" pitchFamily="34" charset="0"/>
              </a:rPr>
              <a:t>onJsonTracks</a:t>
            </a:r>
            <a:r>
              <a:rPr lang="it-IT" sz="1000" dirty="0">
                <a:latin typeface="Verdana Pro" panose="020B0604030504040204" pitchFamily="34" charset="0"/>
              </a:rPr>
              <a:t>.</a:t>
            </a:r>
          </a:p>
        </p:txBody>
      </p:sp>
      <p:pic>
        <p:nvPicPr>
          <p:cNvPr id="15" name="Elemento grafico 14" descr="Badge 1 con riempimento a tinta unita">
            <a:extLst>
              <a:ext uri="{FF2B5EF4-FFF2-40B4-BE49-F238E27FC236}">
                <a16:creationId xmlns:a16="http://schemas.microsoft.com/office/drawing/2014/main" id="{71D4EC33-98F6-2A47-8237-3C294782A3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74333" y="4248986"/>
            <a:ext cx="198760" cy="197369"/>
          </a:xfrm>
          <a:prstGeom prst="rect">
            <a:avLst/>
          </a:prstGeom>
        </p:spPr>
      </p:pic>
      <p:pic>
        <p:nvPicPr>
          <p:cNvPr id="17" name="Elemento grafico 16" descr="Badge con riempimento a tinta unita">
            <a:extLst>
              <a:ext uri="{FF2B5EF4-FFF2-40B4-BE49-F238E27FC236}">
                <a16:creationId xmlns:a16="http://schemas.microsoft.com/office/drawing/2014/main" id="{00818C83-0C5C-B64E-9126-EB74857705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17713" y="2115472"/>
            <a:ext cx="219179" cy="20299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wooshie Runner App by Slidesgo">
  <a:themeElements>
    <a:clrScheme name="Simple Light">
      <a:dk1>
        <a:srgbClr val="000000"/>
      </a:dk1>
      <a:lt1>
        <a:srgbClr val="FFFFFF"/>
      </a:lt1>
      <a:dk2>
        <a:srgbClr val="BCBFBE"/>
      </a:dk2>
      <a:lt2>
        <a:srgbClr val="FEFF00"/>
      </a:lt2>
      <a:accent1>
        <a:srgbClr val="FEFF73"/>
      </a:accent1>
      <a:accent2>
        <a:srgbClr val="000000"/>
      </a:accent2>
      <a:accent3>
        <a:srgbClr val="FFFFFF"/>
      </a:accent3>
      <a:accent4>
        <a:srgbClr val="BCBFBE"/>
      </a:accent4>
      <a:accent5>
        <a:srgbClr val="FEFF00"/>
      </a:accent5>
      <a:accent6>
        <a:srgbClr val="FEFF7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2903</TotalTime>
  <Words>639</Words>
  <Application>Microsoft Macintosh PowerPoint</Application>
  <PresentationFormat>Presentazione su schermo (16:9)</PresentationFormat>
  <Paragraphs>73</Paragraphs>
  <Slides>12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22" baseType="lpstr">
      <vt:lpstr>Verdana Pro Light</vt:lpstr>
      <vt:lpstr>Roboto Condensed Light</vt:lpstr>
      <vt:lpstr>Poppins Black</vt:lpstr>
      <vt:lpstr>Verdana Pro SemiBold</vt:lpstr>
      <vt:lpstr>Arial</vt:lpstr>
      <vt:lpstr>Nanum Gothic</vt:lpstr>
      <vt:lpstr>Red Hat Text</vt:lpstr>
      <vt:lpstr>Poppins ExtraBold</vt:lpstr>
      <vt:lpstr>Verdana Pro</vt:lpstr>
      <vt:lpstr>Swooshie Runner App by Slidesgo</vt:lpstr>
      <vt:lpstr>MHW3</vt:lpstr>
      <vt:lpstr>DESCRIZIONE DEL PROGETTO</vt:lpstr>
      <vt:lpstr>LAYOUT COMPLESSIVO </vt:lpstr>
      <vt:lpstr>HTML</vt:lpstr>
      <vt:lpstr>Presentazione standard di PowerPoint</vt:lpstr>
      <vt:lpstr>API_1  - TheSportsDB</vt:lpstr>
      <vt:lpstr>API_1  - TheSportsDB</vt:lpstr>
      <vt:lpstr>API_1  - TheSportsDB (layout finale)</vt:lpstr>
      <vt:lpstr>API_2  - Spotify for Developers </vt:lpstr>
      <vt:lpstr>API_2  - Spotify for Developers </vt:lpstr>
      <vt:lpstr>API_2  - Spotify for Developers </vt:lpstr>
      <vt:lpstr>API_2  - Spotify for Developers (layout finale)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MHW2</dc:title>
  <cp:lastModifiedBy>GIORGIA RUMORE PAGANO</cp:lastModifiedBy>
  <cp:revision>40</cp:revision>
  <dcterms:modified xsi:type="dcterms:W3CDTF">2021-04-25T10:39:59Z</dcterms:modified>
</cp:coreProperties>
</file>